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58" r:id="rId3"/>
    <p:sldId id="271" r:id="rId4"/>
    <p:sldId id="272" r:id="rId5"/>
    <p:sldId id="264" r:id="rId6"/>
    <p:sldId id="279" r:id="rId7"/>
    <p:sldId id="280" r:id="rId8"/>
    <p:sldId id="281" r:id="rId9"/>
    <p:sldId id="276" r:id="rId10"/>
    <p:sldId id="277" r:id="rId11"/>
    <p:sldId id="265" r:id="rId12"/>
    <p:sldId id="266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E11B42-B076-48F8-8FC6-31474E5A9319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7B531E-FE1C-4E5E-A14D-E409E7CB16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416824" cy="3672409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tabLst/>
            </a:pPr>
            <a:r>
              <a:rPr lang="ru-RU" sz="54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Методика подготовки обучающихся к итоговому сочинению</a:t>
            </a:r>
            <a:r>
              <a:rPr lang="en-US" sz="54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>.</a:t>
            </a:r>
            <a:r>
              <a:rPr lang="ru-RU" sz="54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ru-RU" sz="54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7416824" cy="2523728"/>
          </a:xfrm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71091"/>
            <a:ext cx="8183880" cy="538229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 Е. Н. Ильина</a:t>
            </a:r>
            <a:endParaRPr lang="ru-RU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pc="-100" dirty="0" smtClean="0">
                <a:latin typeface="Times New Roman"/>
                <a:ea typeface="Calibri"/>
              </a:rPr>
              <a:t>	Например</a:t>
            </a:r>
            <a:r>
              <a:rPr lang="ru-RU" spc="-100" dirty="0">
                <a:latin typeface="Times New Roman"/>
                <a:ea typeface="Calibri"/>
              </a:rPr>
              <a:t>, на уроке мы ставим проблему: «Возможно ли нравственное здоровье без физического?» или «Почему человек становится предателем и есть ли этому оправдание?»  при изучении повести В. Быкова «Сотников». Анализируем образы партизан Рыбака и Сотникова, видим, что выносливый и сильный Рыбак становится предателем, а слабый и больной Сотников верен своему долгу и предпочитает казнь. Желание жить по совести оказывается сильнее инстинкта самосохранения. Логически вытекает еще одна проблема: «Можно ли жить спокойно, став предателем Родины?»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6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51216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500" dirty="0" smtClean="0">
                <a:solidFill>
                  <a:srgbClr val="FF0000"/>
                </a:solidFill>
                <a:effectLst/>
                <a:latin typeface="Cambria"/>
                <a:ea typeface="+mn-ea"/>
                <a:cs typeface="+mn-cs"/>
              </a:rPr>
              <a:t> Личностно </a:t>
            </a:r>
            <a:r>
              <a:rPr lang="ru-RU" sz="2500" dirty="0">
                <a:solidFill>
                  <a:srgbClr val="FF0000"/>
                </a:solidFill>
                <a:effectLst/>
                <a:latin typeface="Cambria"/>
                <a:ea typeface="+mn-ea"/>
                <a:cs typeface="+mn-cs"/>
              </a:rPr>
              <a:t>ориентированные темы для сочинений-рассуждений </a:t>
            </a:r>
            <a:r>
              <a:rPr lang="ru-RU" sz="2500" dirty="0" smtClean="0">
                <a:solidFill>
                  <a:srgbClr val="FF0000"/>
                </a:solidFill>
                <a:effectLst/>
                <a:latin typeface="Cambria"/>
                <a:ea typeface="+mn-ea"/>
                <a:cs typeface="+mn-cs"/>
              </a:rPr>
              <a:t>, которые можно предложить на уроках литературы учащимся. </a:t>
            </a:r>
            <a:r>
              <a:rPr lang="ru-RU" sz="2500" dirty="0">
                <a:solidFill>
                  <a:srgbClr val="FF0000"/>
                </a:solidFill>
                <a:effectLst/>
                <a:latin typeface="Cambria"/>
                <a:ea typeface="+mn-ea"/>
                <a:cs typeface="+mn-cs"/>
              </a:rPr>
              <a:t/>
            </a:r>
            <a:br>
              <a:rPr lang="ru-RU" sz="2500" dirty="0">
                <a:solidFill>
                  <a:srgbClr val="FF0000"/>
                </a:solidFill>
                <a:effectLst/>
                <a:latin typeface="Cambri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396044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dirty="0">
                <a:solidFill>
                  <a:srgbClr val="0070C0"/>
                </a:solidFill>
                <a:latin typeface="Cambria"/>
              </a:rPr>
              <a:t>“</a:t>
            </a:r>
            <a:r>
              <a:rPr lang="ru-RU" sz="2600" b="1" dirty="0">
                <a:solidFill>
                  <a:srgbClr val="0070C0"/>
                </a:solidFill>
                <a:latin typeface="Cambria"/>
              </a:rPr>
              <a:t>Не всегда правдой душу вылечишь”, - утверждает горьковский Лука. Что, по-вашему, лучше: истина или сострадание? (А. М. Горький “На дне”).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ru-RU" sz="2600" b="1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600" b="1" dirty="0">
                <a:solidFill>
                  <a:srgbClr val="0070C0"/>
                </a:solidFill>
                <a:latin typeface="Cambria"/>
              </a:rPr>
              <a:t>Как вы думаете, почему ощущение отчуждённости от людей – самое страшное наказание для человека? (Ф.М. Достоевский “Преступление и наказание”)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ru-RU" sz="2600" b="1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600" b="1" dirty="0">
                <a:solidFill>
                  <a:srgbClr val="0070C0"/>
                </a:solidFill>
                <a:latin typeface="Cambria"/>
              </a:rPr>
              <a:t>В какой семье ты хотел бы жить? В семье Ростовых или Болконских? 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96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17808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0000"/>
                </a:solidFill>
              </a:rPr>
              <a:t>Темы сочинений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4986880"/>
          </a:xfrm>
        </p:spPr>
        <p:txBody>
          <a:bodyPr>
            <a:normAutofit fontScale="925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-«Мое открытие творчества И.С. Бунина»;</a:t>
            </a:r>
            <a:endParaRPr lang="ru-RU" sz="2500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 Чем интересен мне и моим сверстникам роман Е. Замятина «Мы»?</a:t>
            </a:r>
            <a:endParaRPr lang="ru-RU" sz="2500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 Чем мне дорог роман  А.С. Пушкина «Евгений Онегин»?; </a:t>
            </a:r>
            <a:endParaRPr lang="ru-RU" sz="2500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 Любимые страницы романа в стихах А.С. Пушкина «Евгений Онегин»;</a:t>
            </a:r>
            <a:endParaRPr lang="ru-RU" sz="2500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 Я до и после прочтения романа Ф.М. Достоевского «Преступление и наказание»;</a:t>
            </a:r>
            <a:endParaRPr lang="ru-RU" sz="2500" dirty="0">
              <a:solidFill>
                <a:srgbClr val="0070C0"/>
              </a:solidFill>
              <a:latin typeface="Cambria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- Мой Маяковский (Пушкин,  Блок,  Куприн, Есенин,  </a:t>
            </a:r>
            <a:r>
              <a:rPr lang="ru-RU" sz="2500" b="1" i="1" dirty="0" err="1">
                <a:solidFill>
                  <a:srgbClr val="0070C0"/>
                </a:solidFill>
                <a:latin typeface="Cambria"/>
              </a:rPr>
              <a:t>Шмелёв</a:t>
            </a: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…..)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500" b="1" i="1" dirty="0">
                <a:solidFill>
                  <a:srgbClr val="0070C0"/>
                </a:solidFill>
                <a:latin typeface="Cambria"/>
              </a:rPr>
              <a:t>Книга, которую мне хотелось бы перечитывать…»</a:t>
            </a:r>
          </a:p>
        </p:txBody>
      </p:sp>
    </p:spTree>
    <p:extLst>
      <p:ext uri="{BB962C8B-B14F-4D97-AF65-F5344CB8AC3E}">
        <p14:creationId xmlns:p14="http://schemas.microsoft.com/office/powerpoint/2010/main" val="289441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Перечитываем произведения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«Капитанская дочка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А.С. Пушкин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Война и мир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Л. Н. Толстой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(эпизоды: именины графини  Наташи Ростовой, приезд Николая Ростова (т. 2, ч.1, гл. 1)) Николай сообщает отцу о проигрыше, первый бол Наташи, расставание князя Андрея с отцом и напутствие отца сыну (т.1, ч.1, гл. 25),  диалог отца с княжной Марьей в свой предсмертный час (т.3, ч.2, гл. 8,)   эпилог романа и др.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«Преступление и наказание» Ф.М. Достоевский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«Матренин двор»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А.И.Солженицын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«Отцы и дети»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И.С.Тургенев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«45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градус по Фаренгейту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«Вельд»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Рэй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Брэдбери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«Судьба человека»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М.А.Шолохов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«Собачье сердце»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М.А.Булгаков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«Зеленая лампа»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А.Грин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Рассказы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А.П.Чехова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7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924944"/>
            <a:ext cx="7151712" cy="80580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tabLst/>
              <a:defRPr/>
            </a:pPr>
            <a: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en-US" sz="2800" spc="0" dirty="0" smtClean="0">
                <a:ln>
                  <a:noFill/>
                </a:ln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908720"/>
            <a:ext cx="8015808" cy="5112568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>
                <a:solidFill>
                  <a:srgbClr val="FF0000"/>
                </a:solidFill>
                <a:latin typeface="Cambria"/>
              </a:rPr>
              <a:t>Итоговое сочинение  </a:t>
            </a:r>
            <a:r>
              <a:rPr lang="ru-RU" sz="3200" dirty="0">
                <a:solidFill>
                  <a:prstClr val="black"/>
                </a:solidFill>
                <a:latin typeface="Cambria"/>
              </a:rPr>
              <a:t>- вид творческой работы  на </a:t>
            </a:r>
            <a:r>
              <a:rPr lang="ru-RU" sz="3200" dirty="0">
                <a:solidFill>
                  <a:srgbClr val="FF0000"/>
                </a:solidFill>
                <a:latin typeface="Cambria"/>
              </a:rPr>
              <a:t>публицистическую тему</a:t>
            </a:r>
            <a:r>
              <a:rPr lang="ru-RU" sz="3200" dirty="0">
                <a:solidFill>
                  <a:prstClr val="black"/>
                </a:solidFill>
                <a:latin typeface="Cambria"/>
              </a:rPr>
              <a:t>, поэтому предполагает личностную оценку ученика,  которая проявляется в выборе темы, видении проблемы, </a:t>
            </a:r>
            <a:br>
              <a:rPr lang="ru-RU" sz="3200" dirty="0">
                <a:solidFill>
                  <a:prstClr val="black"/>
                </a:solidFill>
                <a:latin typeface="Cambria"/>
              </a:rPr>
            </a:br>
            <a:r>
              <a:rPr lang="ru-RU" sz="3200" dirty="0">
                <a:solidFill>
                  <a:prstClr val="black"/>
                </a:solidFill>
                <a:latin typeface="Cambria"/>
              </a:rPr>
              <a:t>в её решении, в формулировке тезисов, в подборе аргументов, умении </a:t>
            </a:r>
            <a:r>
              <a:rPr lang="ru-RU" sz="3200" dirty="0" smtClean="0">
                <a:solidFill>
                  <a:prstClr val="black"/>
                </a:solidFill>
                <a:latin typeface="Cambria"/>
              </a:rPr>
              <a:t>доказывать</a:t>
            </a:r>
            <a:r>
              <a:rPr lang="en-US" sz="3200" dirty="0" smtClean="0">
                <a:solidFill>
                  <a:prstClr val="black"/>
                </a:solidFill>
                <a:latin typeface="Cambria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Cambria"/>
              </a:rPr>
              <a:t>свою</a:t>
            </a:r>
            <a:r>
              <a:rPr lang="ru-RU" sz="3200" dirty="0">
                <a:solidFill>
                  <a:prstClr val="black"/>
                </a:solidFill>
                <a:latin typeface="Cambria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Cambria"/>
              </a:rPr>
            </a:br>
            <a:r>
              <a:rPr lang="ru-RU" sz="3200" dirty="0">
                <a:solidFill>
                  <a:prstClr val="black"/>
                </a:solidFill>
                <a:latin typeface="Cambria"/>
              </a:rPr>
              <a:t> точку зрения, в способности самостоятельно мыслить.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39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ru-RU" altLang="ru-RU" sz="2600" dirty="0">
                <a:solidFill>
                  <a:prstClr val="black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Ученики сложно воспринимают тему,  если она оформлена в виде </a:t>
            </a:r>
            <a:r>
              <a:rPr lang="ru-RU" altLang="ru-RU" sz="2600" dirty="0" smtClean="0">
                <a:solidFill>
                  <a:prstClr val="black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цитаты</a:t>
            </a:r>
            <a:r>
              <a:rPr lang="en-US" altLang="ru-RU" sz="2600" dirty="0">
                <a:solidFill>
                  <a:prstClr val="black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600" i="1" dirty="0" smtClean="0">
                <a:solidFill>
                  <a:prstClr val="black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 </a:t>
            </a:r>
            <a:endParaRPr lang="ru-RU" altLang="ru-RU" sz="2600" dirty="0">
              <a:solidFill>
                <a:prstClr val="black"/>
              </a:solidFill>
              <a:latin typeface="Cambria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Попытка уйти от шаблонов привела к новым шаблонам.</a:t>
            </a:r>
            <a:r>
              <a:rPr lang="ru-RU" altLang="ru-RU" sz="2600" b="1" dirty="0">
                <a:solidFill>
                  <a:prstClr val="black"/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 </a:t>
            </a:r>
            <a:endParaRPr lang="ru-RU" altLang="ru-RU" sz="2600" dirty="0">
              <a:solidFill>
                <a:prstClr val="black"/>
              </a:solidFill>
              <a:latin typeface="Cambria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altLang="ru-RU" sz="2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Сочинения содержат множество шаблонных структур, идеологических и смысловых клише, имеющих застывшую легко узнаваемую форму. </a:t>
            </a:r>
            <a:endParaRPr lang="ru-RU" altLang="ru-RU" sz="2600" dirty="0">
              <a:solidFill>
                <a:prstClr val="black"/>
              </a:solidFill>
              <a:latin typeface="Cambr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0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FF0000"/>
                </a:solidFill>
                <a:effectLst/>
                <a:latin typeface="Calibri"/>
              </a:rPr>
              <a:t>ТИПИЧНЫЕ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В работах прослеживается непонимание темы; неумение увидеть в ней  проблему.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Несоответствие аргументов теме – искусственно «притянутые» аргументы.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Констатация фактов, перечисление литературных примеров, но не рассуждение.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Нарушения логики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Речевые ошибки 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300" dirty="0">
                <a:solidFill>
                  <a:prstClr val="black"/>
                </a:solidFill>
                <a:latin typeface="Cambria"/>
              </a:rPr>
              <a:t>Собственное мнение подменялось чьим-то авторитетным высказыванием.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2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080120"/>
          </a:xfrm>
        </p:spPr>
        <p:txBody>
          <a:bodyPr/>
          <a:lstStyle/>
          <a:p>
            <a:r>
              <a:rPr lang="ru-RU" sz="2900" dirty="0">
                <a:solidFill>
                  <a:srgbClr val="FF0000"/>
                </a:solidFill>
                <a:effectLst/>
                <a:latin typeface="Calibri"/>
              </a:rPr>
              <a:t>Алгоритм написания сочинения-рассуждения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752528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u="sng" dirty="0">
                <a:solidFill>
                  <a:srgbClr val="FF0000"/>
                </a:solidFill>
                <a:latin typeface="Cambria"/>
              </a:rPr>
              <a:t>Первый шаг</a:t>
            </a:r>
            <a:r>
              <a:rPr lang="ru-RU" sz="1800" b="1" u="sng" dirty="0">
                <a:solidFill>
                  <a:prstClr val="black"/>
                </a:solidFill>
                <a:latin typeface="Cambria"/>
              </a:rPr>
              <a:t>: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 осмысление темы: тема-понятие, тема-вопрос, тема-суждение; поиск ключевого слова (слов), 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         </a:t>
            </a:r>
            <a:r>
              <a:rPr lang="ru-RU" sz="1800" b="1" i="1" u="sng" dirty="0">
                <a:solidFill>
                  <a:prstClr val="black"/>
                </a:solidFill>
                <a:latin typeface="Cambria"/>
              </a:rPr>
              <a:t>выдвижение тезиса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 (главной мысли), которую необходимо доказывать.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u="sng" dirty="0">
                <a:solidFill>
                  <a:srgbClr val="FF0000"/>
                </a:solidFill>
                <a:latin typeface="Cambria"/>
              </a:rPr>
              <a:t>Второй  шаг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: формулировка вопросов, ответы на которые помогут раскрыть основную мысль  сочинения.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i="1" dirty="0">
                <a:solidFill>
                  <a:srgbClr val="FF0000"/>
                </a:solidFill>
                <a:latin typeface="Cambria"/>
              </a:rPr>
              <a:t> </a:t>
            </a:r>
            <a:r>
              <a:rPr lang="ru-RU" sz="1800" b="1" u="sng" dirty="0">
                <a:solidFill>
                  <a:srgbClr val="FF0000"/>
                </a:solidFill>
                <a:latin typeface="Cambria"/>
              </a:rPr>
              <a:t>Третий  шаг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: </a:t>
            </a:r>
            <a:r>
              <a:rPr lang="ru-RU" sz="1800" b="1" i="1" u="sng" dirty="0">
                <a:solidFill>
                  <a:prstClr val="black"/>
                </a:solidFill>
                <a:latin typeface="Cambria"/>
              </a:rPr>
              <a:t>вступление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: “универсальное”: придумать идею для вступления (учитывать “кольцевой” 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   вариант связи вступления - заключения); “уникальное”: ключевое (главное) слово формулировки необходимо “прописать” в  одном из предложений вступления. 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u="sng" dirty="0">
                <a:solidFill>
                  <a:srgbClr val="FF0000"/>
                </a:solidFill>
                <a:latin typeface="Cambria"/>
              </a:rPr>
              <a:t>Четвёртый  шаг</a:t>
            </a:r>
            <a:r>
              <a:rPr lang="ru-RU" sz="1800" b="1" i="1" u="sng" dirty="0">
                <a:solidFill>
                  <a:prstClr val="black"/>
                </a:solidFill>
                <a:latin typeface="Cambria"/>
              </a:rPr>
              <a:t>: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 основная часть: аргументы (2–3) для доказательства (объяснения, раскрытия) тезиса.  Упоминание (включение) в содержании основной части ключевого слова из формулировки темы (2–3–4 раза или уместное количество раз). Подбор художественного материала, на котором будет построено доказательство тезиса, составление рабочего плана сочинения.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u="sng" dirty="0">
                <a:solidFill>
                  <a:srgbClr val="FF0000"/>
                </a:solidFill>
                <a:latin typeface="Cambria"/>
              </a:rPr>
              <a:t>Пятый  шаг</a:t>
            </a:r>
            <a:r>
              <a:rPr lang="ru-RU" sz="1800" b="1" i="1" dirty="0">
                <a:solidFill>
                  <a:prstClr val="black"/>
                </a:solidFill>
                <a:latin typeface="Cambria"/>
              </a:rPr>
              <a:t>: заключение (кольцевая композиция связь заключения с вступлением, но не повторение мысли!)</a:t>
            </a:r>
            <a:endParaRPr lang="ru-RU" sz="1800" dirty="0">
              <a:solidFill>
                <a:prstClr val="black"/>
              </a:solidFill>
              <a:latin typeface="Cambr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49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итогового сочинения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2023-24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Раздел 1. Духовно-нравственные ориентиры в жизни человека 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Раздел 2. Семья, общество, Отечество в жизни человека 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Раздел 3. Природа и культура в жизни человека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59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200" dirty="0" err="1">
                <a:solidFill>
                  <a:srgbClr val="FF0000"/>
                </a:solidFill>
              </a:rPr>
              <a:t>И.С.Тургенев</a:t>
            </a:r>
            <a:r>
              <a:rPr lang="ru-RU" sz="3200" dirty="0">
                <a:solidFill>
                  <a:srgbClr val="FF0000"/>
                </a:solidFill>
              </a:rPr>
              <a:t> «Отцы и дети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ри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изучении романа «Отцы и дети» И.С. Тургенева предлагаю детям написать небольшое сочинение-рассуждение по разделу «Природа и культура в жизни человека»- Как вы понимаете слова Евгения Базарова «Природа не храм, мастерская и человек в ней хозяин »? При этом раздаю детям листы с вступлением, которое они должны продолжить, либо написать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свой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вариант вступления.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3200" dirty="0">
              <a:solidFill>
                <a:srgbClr val="FF0000"/>
              </a:solidFill>
            </a:endParaRPr>
          </a:p>
          <a:p>
            <a:pPr algn="just"/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7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>
                <a:solidFill>
                  <a:srgbClr val="FF0000"/>
                </a:solidFill>
              </a:rPr>
              <a:t>И.А.Гончаров</a:t>
            </a:r>
            <a:r>
              <a:rPr lang="ru-RU" b="0" dirty="0" smtClean="0">
                <a:solidFill>
                  <a:srgbClr val="FF0000"/>
                </a:solidFill>
              </a:rPr>
              <a:t> «Обломов»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>Вступление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Всем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людям свойственно совершать ошибки, это неотъемлемая часть человеческой жизни. Ошибки дают нам опыт, на них человек учится. Они могут быть мелкими и незначительными, а могут быть и непоправимыми.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54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87208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pc="-1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pc="-1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pc="-1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pc="-1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pc="-1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pc="-1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spc="-1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000" spc="-1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СИСТЕМЫ Е.Н. </a:t>
            </a:r>
            <a:r>
              <a:rPr lang="ru-RU" sz="2000" spc="-1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ИЛЬИНА </a:t>
            </a:r>
            <a:r>
              <a:rPr lang="ru-RU" sz="2000" spc="-1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НА УРОКАХ ЛИТЕРАТУРЫ</a:t>
            </a:r>
            <a:r>
              <a:rPr lang="ru-RU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ru-RU" spc="-100" dirty="0" smtClean="0">
                <a:latin typeface="Times New Roman"/>
                <a:ea typeface="Calibri"/>
              </a:rPr>
              <a:t>	Каждое </a:t>
            </a:r>
            <a:r>
              <a:rPr lang="ru-RU" spc="-100" dirty="0">
                <a:latin typeface="Times New Roman"/>
                <a:ea typeface="Calibri"/>
              </a:rPr>
              <a:t>художественное произведение, изучаемое в  курсе литературы, содержит множество </a:t>
            </a:r>
            <a:r>
              <a:rPr lang="ru-RU" b="1" spc="-100" dirty="0">
                <a:latin typeface="Times New Roman"/>
                <a:ea typeface="Calibri"/>
              </a:rPr>
              <a:t>нравственных проблем</a:t>
            </a:r>
            <a:r>
              <a:rPr lang="ru-RU" spc="-100" dirty="0">
                <a:latin typeface="Times New Roman"/>
                <a:ea typeface="Calibri"/>
              </a:rPr>
              <a:t>, которые в нем прямо или скрыто поднимаются. Ядром урока служит вопрос </a:t>
            </a:r>
            <a:r>
              <a:rPr lang="ru-RU" b="1" spc="-100" dirty="0">
                <a:latin typeface="Times New Roman"/>
                <a:ea typeface="Calibri"/>
              </a:rPr>
              <a:t>– проблема</a:t>
            </a:r>
            <a:r>
              <a:rPr lang="ru-RU" spc="-100" dirty="0">
                <a:latin typeface="Times New Roman"/>
                <a:ea typeface="Calibri"/>
              </a:rPr>
              <a:t>, который надо  ставить так, чтобы он был </a:t>
            </a:r>
            <a:r>
              <a:rPr lang="ru-RU" spc="-100" dirty="0" smtClean="0">
                <a:latin typeface="Times New Roman"/>
                <a:ea typeface="Calibri"/>
              </a:rPr>
              <a:t>личностно </a:t>
            </a:r>
            <a:r>
              <a:rPr lang="ru-RU" spc="-100" dirty="0">
                <a:latin typeface="Times New Roman"/>
                <a:ea typeface="Calibri"/>
              </a:rPr>
              <a:t>– значимым;    чтобы этот вопрос был обращен не сразу ко всем, а именно к конкретному </a:t>
            </a:r>
            <a:r>
              <a:rPr lang="ru-RU" spc="-100" dirty="0" smtClean="0">
                <a:latin typeface="Times New Roman"/>
                <a:ea typeface="Calibri"/>
              </a:rPr>
              <a:t>ученику. </a:t>
            </a:r>
            <a:r>
              <a:rPr lang="ru-RU" spc="-100" dirty="0">
                <a:latin typeface="Times New Roman"/>
                <a:ea typeface="Calibri"/>
              </a:rPr>
              <a:t>Ответ на этот вопрос и разрешение проблемы, содержащейся в вопросе, должны требовать подробного изучения </a:t>
            </a:r>
            <a:r>
              <a:rPr lang="ru-RU" spc="-100" dirty="0" smtClean="0">
                <a:latin typeface="Times New Roman"/>
                <a:ea typeface="Calibri"/>
              </a:rPr>
              <a:t>произведения.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160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206</TotalTime>
  <Words>701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Методика подготовки обучающихся к итоговому сочинению. </vt:lpstr>
      <vt:lpstr>        </vt:lpstr>
      <vt:lpstr>Проблемы</vt:lpstr>
      <vt:lpstr>ТИПИЧНЫЕ ОШИБКИ</vt:lpstr>
      <vt:lpstr>Алгоритм написания сочинения-рассуждения</vt:lpstr>
      <vt:lpstr>Разделы итогового сочинения 2023-24</vt:lpstr>
      <vt:lpstr>Презентация PowerPoint</vt:lpstr>
      <vt:lpstr>И.А.Гончаров «Обломов»</vt:lpstr>
      <vt:lpstr>   ИСПОЛЬЗОВАНИЕ СИСТЕМЫ Е.Н. ИЛЬИНА НА УРОКАХ ЛИТЕРАТУРЫ </vt:lpstr>
      <vt:lpstr>Методика  Е. Н. Ильина</vt:lpstr>
      <vt:lpstr> Личностно ориентированные темы для сочинений-рассуждений , которые можно предложить на уроках литературы учащимся.  </vt:lpstr>
      <vt:lpstr>Темы сочинений</vt:lpstr>
      <vt:lpstr>Перечитываем произведения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сочинение: опыт, проблемы, перспективы.</dc:title>
  <dc:creator>Администратор</dc:creator>
  <cp:lastModifiedBy>Администратор</cp:lastModifiedBy>
  <cp:revision>18</cp:revision>
  <dcterms:created xsi:type="dcterms:W3CDTF">2021-10-31T16:57:18Z</dcterms:created>
  <dcterms:modified xsi:type="dcterms:W3CDTF">2023-11-07T19:26:27Z</dcterms:modified>
</cp:coreProperties>
</file>